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 Huddleston" initials="TH" lastIdx="3" clrIdx="0"/>
  <p:cmAuthor id="1" name="Karen Jones" initials="KJ" lastIdx="5" clrIdx="1"/>
  <p:cmAuthor id="2" name="Faithe Wempen" initials="FW" lastIdx="5" clrIdx="2"/>
  <p:cmAuthor id="3" name="Alice Rodriguez" initials="AR" lastIdx="2" clrIdx="3">
    <p:extLst>
      <p:ext uri="{19B8F6BF-5375-455C-9EA6-DF929625EA0E}">
        <p15:presenceInfo xmlns:p15="http://schemas.microsoft.com/office/powerpoint/2012/main" userId="Alice Rodrigu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3-03-04T16:32:31.232" idx="4">
    <p:pos x="10" y="10"/>
    <p:text>This presentation will need to be reviewed by the Public Relations department after we have finished our internal departmental review.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3-03-04T16:36:37.623" idx="2">
    <p:pos x="10" y="10"/>
    <p:text>Is this slide necessary?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2-10-19T10:08:25.687" idx="3">
    <p:pos x="10" y="10"/>
    <p:text>I changed the budget amount to 10% here to reflect the newest data available.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03-04T16:34:32.165" idx="4">
    <p:pos x="202" y="202"/>
    <p:text>Check with Design department on their backlog. I think they have "improved" to only 4 to 5 weeks lag time.</p:text>
    <p:extLst>
      <p:ext uri="{C676402C-5697-4E1C-873F-D02D1690AC5C}">
        <p15:threadingInfo xmlns:p15="http://schemas.microsoft.com/office/powerpoint/2012/main" timeZoneBias="300"/>
      </p:ext>
    </p:extLst>
  </p:cm>
  <p:cm authorId="2" dt="2013-03-04T16:35:46.282" idx="5">
    <p:pos x="10" y="10"/>
    <p:text>Peter, please see Karen's comment on this slide. I don't have access to the Design department schedule. Can you confirm the lag time is now only 4 to 5 weeks?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3-03-04T16:36:22.943" idx="1">
    <p:pos x="10" y="10"/>
    <p:text>Is this slide necessary?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DB250F-4383-4515-A0E1-D68B4BE0651C}" type="doc">
      <dgm:prSet loTypeId="urn:microsoft.com/office/officeart/2005/8/layout/vList5" loCatId="list" qsTypeId="urn:microsoft.com/office/officeart/2005/8/quickstyle/simple5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242F023D-C666-42FB-ADDA-A457FE7BD30D}">
      <dgm:prSet phldrT="[Text]"/>
      <dgm:spPr/>
      <dgm:t>
        <a:bodyPr/>
        <a:lstStyle/>
        <a:p>
          <a:r>
            <a:rPr lang="en-US" dirty="0" smtClean="0"/>
            <a:t>Operations</a:t>
          </a:r>
          <a:endParaRPr lang="en-US" dirty="0"/>
        </a:p>
      </dgm:t>
    </dgm:pt>
    <dgm:pt modelId="{EE86039D-1E6A-4A86-8A2C-FE7C7A6DEC20}" type="parTrans" cxnId="{CC7207F0-5770-4597-B15B-1908D3A36731}">
      <dgm:prSet/>
      <dgm:spPr/>
      <dgm:t>
        <a:bodyPr/>
        <a:lstStyle/>
        <a:p>
          <a:endParaRPr lang="en-US"/>
        </a:p>
      </dgm:t>
    </dgm:pt>
    <dgm:pt modelId="{077FCB09-1273-4DD8-8A5F-2BF05A277DE0}" type="sibTrans" cxnId="{CC7207F0-5770-4597-B15B-1908D3A36731}">
      <dgm:prSet/>
      <dgm:spPr/>
      <dgm:t>
        <a:bodyPr/>
        <a:lstStyle/>
        <a:p>
          <a:endParaRPr lang="en-US"/>
        </a:p>
      </dgm:t>
    </dgm:pt>
    <dgm:pt modelId="{327C85C7-8D36-44F2-BCDD-81ABD48CEB23}">
      <dgm:prSet phldrT="[Text]"/>
      <dgm:spPr/>
      <dgm:t>
        <a:bodyPr/>
        <a:lstStyle/>
        <a:p>
          <a:r>
            <a:rPr lang="en-US" dirty="0" smtClean="0"/>
            <a:t>VP, Compliance</a:t>
          </a:r>
          <a:endParaRPr lang="en-US" dirty="0"/>
        </a:p>
      </dgm:t>
    </dgm:pt>
    <dgm:pt modelId="{332666B4-0159-4B9D-915E-66FFFCBDA93D}" type="parTrans" cxnId="{9E93DD1C-7FFA-41DD-A509-2E447C855DE5}">
      <dgm:prSet/>
      <dgm:spPr/>
      <dgm:t>
        <a:bodyPr/>
        <a:lstStyle/>
        <a:p>
          <a:endParaRPr lang="en-US"/>
        </a:p>
      </dgm:t>
    </dgm:pt>
    <dgm:pt modelId="{50887590-3362-496E-8CD0-4B96A71E91B8}" type="sibTrans" cxnId="{9E93DD1C-7FFA-41DD-A509-2E447C855DE5}">
      <dgm:prSet/>
      <dgm:spPr/>
      <dgm:t>
        <a:bodyPr/>
        <a:lstStyle/>
        <a:p>
          <a:endParaRPr lang="en-US"/>
        </a:p>
      </dgm:t>
    </dgm:pt>
    <dgm:pt modelId="{CC8722F9-7110-485C-BE57-CE6E0DA6713C}">
      <dgm:prSet phldrT="[Text]"/>
      <dgm:spPr/>
      <dgm:t>
        <a:bodyPr/>
        <a:lstStyle/>
        <a:p>
          <a:r>
            <a:rPr lang="en-US" dirty="0" smtClean="0"/>
            <a:t>Finance Director</a:t>
          </a:r>
          <a:endParaRPr lang="en-US" dirty="0"/>
        </a:p>
      </dgm:t>
    </dgm:pt>
    <dgm:pt modelId="{F6EF8141-9064-4639-A802-9C729DB381B0}" type="parTrans" cxnId="{26FB316F-C5FE-4500-8FAA-07B45DF1EC32}">
      <dgm:prSet/>
      <dgm:spPr/>
      <dgm:t>
        <a:bodyPr/>
        <a:lstStyle/>
        <a:p>
          <a:endParaRPr lang="en-US"/>
        </a:p>
      </dgm:t>
    </dgm:pt>
    <dgm:pt modelId="{E7156360-AB37-426C-B585-F47B9E2B4DB9}" type="sibTrans" cxnId="{26FB316F-C5FE-4500-8FAA-07B45DF1EC32}">
      <dgm:prSet/>
      <dgm:spPr/>
      <dgm:t>
        <a:bodyPr/>
        <a:lstStyle/>
        <a:p>
          <a:endParaRPr lang="en-US"/>
        </a:p>
      </dgm:t>
    </dgm:pt>
    <dgm:pt modelId="{90BC7920-20B1-4D99-949A-127726B7A9D7}">
      <dgm:prSet phldrT="[Text]"/>
      <dgm:spPr/>
      <dgm:t>
        <a:bodyPr/>
        <a:lstStyle/>
        <a:p>
          <a:r>
            <a:rPr lang="en-US" smtClean="0"/>
            <a:t>Manufacturing</a:t>
          </a:r>
          <a:endParaRPr lang="en-US" dirty="0"/>
        </a:p>
      </dgm:t>
    </dgm:pt>
    <dgm:pt modelId="{BFBE916F-D64D-4830-876F-EA6DB1361B45}" type="parTrans" cxnId="{5A74262B-36E1-43A7-9181-48623FB86A36}">
      <dgm:prSet/>
      <dgm:spPr/>
      <dgm:t>
        <a:bodyPr/>
        <a:lstStyle/>
        <a:p>
          <a:endParaRPr lang="en-US"/>
        </a:p>
      </dgm:t>
    </dgm:pt>
    <dgm:pt modelId="{A5519822-11EF-44C6-8B04-AE247E49D36C}" type="sibTrans" cxnId="{5A74262B-36E1-43A7-9181-48623FB86A36}">
      <dgm:prSet/>
      <dgm:spPr/>
      <dgm:t>
        <a:bodyPr/>
        <a:lstStyle/>
        <a:p>
          <a:endParaRPr lang="en-US"/>
        </a:p>
      </dgm:t>
    </dgm:pt>
    <dgm:pt modelId="{CB493BEF-9866-4938-AC00-4AF1DDB58F1A}">
      <dgm:prSet phldrT="[Text]"/>
      <dgm:spPr/>
      <dgm:t>
        <a:bodyPr/>
        <a:lstStyle/>
        <a:p>
          <a:r>
            <a:rPr lang="en-US" dirty="0" smtClean="0"/>
            <a:t>NYC Plant Manager</a:t>
          </a:r>
          <a:endParaRPr lang="en-US" dirty="0"/>
        </a:p>
      </dgm:t>
    </dgm:pt>
    <dgm:pt modelId="{19DC8BAF-E3D8-4434-BF80-617FDE3FB803}" type="parTrans" cxnId="{7893037F-AD95-49EE-B9A1-EEC1C74D7989}">
      <dgm:prSet/>
      <dgm:spPr/>
      <dgm:t>
        <a:bodyPr/>
        <a:lstStyle/>
        <a:p>
          <a:endParaRPr lang="en-US"/>
        </a:p>
      </dgm:t>
    </dgm:pt>
    <dgm:pt modelId="{8C34F8A7-8E3E-424F-B706-6E63CBF3C0EF}" type="sibTrans" cxnId="{7893037F-AD95-49EE-B9A1-EEC1C74D7989}">
      <dgm:prSet/>
      <dgm:spPr/>
      <dgm:t>
        <a:bodyPr/>
        <a:lstStyle/>
        <a:p>
          <a:endParaRPr lang="en-US"/>
        </a:p>
      </dgm:t>
    </dgm:pt>
    <dgm:pt modelId="{E0524EB8-3AF1-4AC7-9D96-98EEEEBDA3A1}">
      <dgm:prSet phldrT="[Text]"/>
      <dgm:spPr/>
      <dgm:t>
        <a:bodyPr/>
        <a:lstStyle/>
        <a:p>
          <a:r>
            <a:rPr lang="en-US" dirty="0" smtClean="0"/>
            <a:t>Safety Facilitator</a:t>
          </a:r>
          <a:endParaRPr lang="en-US" dirty="0"/>
        </a:p>
      </dgm:t>
    </dgm:pt>
    <dgm:pt modelId="{FD2335C0-AE88-4FDA-886E-33220C4CFCBF}" type="parTrans" cxnId="{5D9143E7-67E7-41D3-A298-CD774EE5E3AC}">
      <dgm:prSet/>
      <dgm:spPr/>
      <dgm:t>
        <a:bodyPr/>
        <a:lstStyle/>
        <a:p>
          <a:endParaRPr lang="en-US"/>
        </a:p>
      </dgm:t>
    </dgm:pt>
    <dgm:pt modelId="{A33684D2-B767-4FD5-8614-FA82A1BA099A}" type="sibTrans" cxnId="{5D9143E7-67E7-41D3-A298-CD774EE5E3AC}">
      <dgm:prSet/>
      <dgm:spPr/>
      <dgm:t>
        <a:bodyPr/>
        <a:lstStyle/>
        <a:p>
          <a:endParaRPr lang="en-US"/>
        </a:p>
      </dgm:t>
    </dgm:pt>
    <dgm:pt modelId="{9FE855D5-7762-48E3-8F25-F5A70E7F44C1}">
      <dgm:prSet phldrT="[Text]"/>
      <dgm:spPr/>
      <dgm:t>
        <a:bodyPr/>
        <a:lstStyle/>
        <a:p>
          <a:r>
            <a:rPr lang="en-US" smtClean="0"/>
            <a:t>Sales</a:t>
          </a:r>
          <a:endParaRPr lang="en-US" dirty="0"/>
        </a:p>
      </dgm:t>
    </dgm:pt>
    <dgm:pt modelId="{0EF1E3CF-21F6-4C00-BA84-2E45DEB1ED4B}" type="parTrans" cxnId="{A044811F-1E7D-4508-B957-EE693D3CB0B8}">
      <dgm:prSet/>
      <dgm:spPr/>
      <dgm:t>
        <a:bodyPr/>
        <a:lstStyle/>
        <a:p>
          <a:endParaRPr lang="en-US"/>
        </a:p>
      </dgm:t>
    </dgm:pt>
    <dgm:pt modelId="{AE02210C-4159-4CC8-819E-37C55D75BC37}" type="sibTrans" cxnId="{A044811F-1E7D-4508-B957-EE693D3CB0B8}">
      <dgm:prSet/>
      <dgm:spPr/>
      <dgm:t>
        <a:bodyPr/>
        <a:lstStyle/>
        <a:p>
          <a:endParaRPr lang="en-US"/>
        </a:p>
      </dgm:t>
    </dgm:pt>
    <dgm:pt modelId="{2678CF5D-992A-465B-9BF3-FC3B3CF878D8}">
      <dgm:prSet phldrT="[Text]"/>
      <dgm:spPr/>
      <dgm:t>
        <a:bodyPr/>
        <a:lstStyle/>
        <a:p>
          <a:r>
            <a:rPr lang="en-US" dirty="0" smtClean="0"/>
            <a:t>VP Sales, Midwest</a:t>
          </a:r>
          <a:endParaRPr lang="en-US" dirty="0"/>
        </a:p>
      </dgm:t>
    </dgm:pt>
    <dgm:pt modelId="{A6DC1264-CC1D-4D84-9E68-059FC6077C84}" type="parTrans" cxnId="{45AE5CF8-3C92-4C96-91EC-115FE669DAA4}">
      <dgm:prSet/>
      <dgm:spPr/>
      <dgm:t>
        <a:bodyPr/>
        <a:lstStyle/>
        <a:p>
          <a:endParaRPr lang="en-US"/>
        </a:p>
      </dgm:t>
    </dgm:pt>
    <dgm:pt modelId="{E74971D4-3649-4B0E-AE4F-01B91A3FD3C7}" type="sibTrans" cxnId="{45AE5CF8-3C92-4C96-91EC-115FE669DAA4}">
      <dgm:prSet/>
      <dgm:spPr/>
      <dgm:t>
        <a:bodyPr/>
        <a:lstStyle/>
        <a:p>
          <a:endParaRPr lang="en-US"/>
        </a:p>
      </dgm:t>
    </dgm:pt>
    <dgm:pt modelId="{936E13E9-3CD4-4C07-AB21-14F56D800A1A}">
      <dgm:prSet phldrT="[Text]"/>
      <dgm:spPr/>
      <dgm:t>
        <a:bodyPr/>
        <a:lstStyle/>
        <a:p>
          <a:r>
            <a:rPr lang="en-US" dirty="0" smtClean="0"/>
            <a:t>Level </a:t>
          </a:r>
          <a:r>
            <a:rPr lang="en-US" dirty="0" smtClean="0"/>
            <a:t>2 </a:t>
          </a:r>
          <a:r>
            <a:rPr lang="en-US" dirty="0" smtClean="0"/>
            <a:t>Reps</a:t>
          </a:r>
          <a:endParaRPr lang="en-US" dirty="0"/>
        </a:p>
      </dgm:t>
    </dgm:pt>
    <dgm:pt modelId="{EF1C4333-77CB-4369-8DD0-D4E5441AC991}" type="parTrans" cxnId="{2A06C78A-3F8B-429E-8B33-CBB347FC63B9}">
      <dgm:prSet/>
      <dgm:spPr/>
      <dgm:t>
        <a:bodyPr/>
        <a:lstStyle/>
        <a:p>
          <a:endParaRPr lang="en-US"/>
        </a:p>
      </dgm:t>
    </dgm:pt>
    <dgm:pt modelId="{54922D52-17E6-48EE-9851-BB924A86BC5B}" type="sibTrans" cxnId="{2A06C78A-3F8B-429E-8B33-CBB347FC63B9}">
      <dgm:prSet/>
      <dgm:spPr/>
      <dgm:t>
        <a:bodyPr/>
        <a:lstStyle/>
        <a:p>
          <a:endParaRPr lang="en-US"/>
        </a:p>
      </dgm:t>
    </dgm:pt>
    <dgm:pt modelId="{F95763B9-AE0D-4ED6-A677-801D076431FA}" type="pres">
      <dgm:prSet presAssocID="{C8DB250F-4383-4515-A0E1-D68B4BE0651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0B7729-2A8C-487A-96A3-91EB8BC0B6CC}" type="pres">
      <dgm:prSet presAssocID="{242F023D-C666-42FB-ADDA-A457FE7BD30D}" presName="linNode" presStyleCnt="0"/>
      <dgm:spPr/>
      <dgm:t>
        <a:bodyPr/>
        <a:lstStyle/>
        <a:p>
          <a:endParaRPr lang="en-US"/>
        </a:p>
      </dgm:t>
    </dgm:pt>
    <dgm:pt modelId="{F83A305A-A2BF-4FE5-A27E-5E08E29BF590}" type="pres">
      <dgm:prSet presAssocID="{242F023D-C666-42FB-ADDA-A457FE7BD30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66AFA-4568-43BE-B451-9F07DC433A60}" type="pres">
      <dgm:prSet presAssocID="{242F023D-C666-42FB-ADDA-A457FE7BD30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B5489-3D77-4B77-B7D1-14C8B31253FB}" type="pres">
      <dgm:prSet presAssocID="{077FCB09-1273-4DD8-8A5F-2BF05A277DE0}" presName="sp" presStyleCnt="0"/>
      <dgm:spPr/>
      <dgm:t>
        <a:bodyPr/>
        <a:lstStyle/>
        <a:p>
          <a:endParaRPr lang="en-US"/>
        </a:p>
      </dgm:t>
    </dgm:pt>
    <dgm:pt modelId="{5E433996-F43B-4361-8139-48F5B36B157C}" type="pres">
      <dgm:prSet presAssocID="{90BC7920-20B1-4D99-949A-127726B7A9D7}" presName="linNode" presStyleCnt="0"/>
      <dgm:spPr/>
      <dgm:t>
        <a:bodyPr/>
        <a:lstStyle/>
        <a:p>
          <a:endParaRPr lang="en-US"/>
        </a:p>
      </dgm:t>
    </dgm:pt>
    <dgm:pt modelId="{6657A542-D92C-45FE-9AAA-A1BFD90A1664}" type="pres">
      <dgm:prSet presAssocID="{90BC7920-20B1-4D99-949A-127726B7A9D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A6F20-FD21-4E9E-9C83-7F85820CE511}" type="pres">
      <dgm:prSet presAssocID="{90BC7920-20B1-4D99-949A-127726B7A9D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7C23F-DA76-4C0C-8E6A-6F008A021FC3}" type="pres">
      <dgm:prSet presAssocID="{A5519822-11EF-44C6-8B04-AE247E49D36C}" presName="sp" presStyleCnt="0"/>
      <dgm:spPr/>
      <dgm:t>
        <a:bodyPr/>
        <a:lstStyle/>
        <a:p>
          <a:endParaRPr lang="en-US"/>
        </a:p>
      </dgm:t>
    </dgm:pt>
    <dgm:pt modelId="{B7339543-1581-4C04-8431-568C64C40A57}" type="pres">
      <dgm:prSet presAssocID="{9FE855D5-7762-48E3-8F25-F5A70E7F44C1}" presName="linNode" presStyleCnt="0"/>
      <dgm:spPr/>
      <dgm:t>
        <a:bodyPr/>
        <a:lstStyle/>
        <a:p>
          <a:endParaRPr lang="en-US"/>
        </a:p>
      </dgm:t>
    </dgm:pt>
    <dgm:pt modelId="{715ECB1C-5F80-45DC-B010-2EBF7CC38DB7}" type="pres">
      <dgm:prSet presAssocID="{9FE855D5-7762-48E3-8F25-F5A70E7F44C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FAE80-46DE-476B-A0B3-541B4D600844}" type="pres">
      <dgm:prSet presAssocID="{9FE855D5-7762-48E3-8F25-F5A70E7F44C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547E87-7A45-43A2-9723-B37E06CBD7A6}" type="presOf" srcId="{C8DB250F-4383-4515-A0E1-D68B4BE0651C}" destId="{F95763B9-AE0D-4ED6-A677-801D076431FA}" srcOrd="0" destOrd="0" presId="urn:microsoft.com/office/officeart/2005/8/layout/vList5"/>
    <dgm:cxn modelId="{7893037F-AD95-49EE-B9A1-EEC1C74D7989}" srcId="{90BC7920-20B1-4D99-949A-127726B7A9D7}" destId="{CB493BEF-9866-4938-AC00-4AF1DDB58F1A}" srcOrd="0" destOrd="0" parTransId="{19DC8BAF-E3D8-4434-BF80-617FDE3FB803}" sibTransId="{8C34F8A7-8E3E-424F-B706-6E63CBF3C0EF}"/>
    <dgm:cxn modelId="{5A74262B-36E1-43A7-9181-48623FB86A36}" srcId="{C8DB250F-4383-4515-A0E1-D68B4BE0651C}" destId="{90BC7920-20B1-4D99-949A-127726B7A9D7}" srcOrd="1" destOrd="0" parTransId="{BFBE916F-D64D-4830-876F-EA6DB1361B45}" sibTransId="{A5519822-11EF-44C6-8B04-AE247E49D36C}"/>
    <dgm:cxn modelId="{A044811F-1E7D-4508-B957-EE693D3CB0B8}" srcId="{C8DB250F-4383-4515-A0E1-D68B4BE0651C}" destId="{9FE855D5-7762-48E3-8F25-F5A70E7F44C1}" srcOrd="2" destOrd="0" parTransId="{0EF1E3CF-21F6-4C00-BA84-2E45DEB1ED4B}" sibTransId="{AE02210C-4159-4CC8-819E-37C55D75BC37}"/>
    <dgm:cxn modelId="{D8BCBB76-35D2-4C8F-8B55-135BA11735F5}" type="presOf" srcId="{90BC7920-20B1-4D99-949A-127726B7A9D7}" destId="{6657A542-D92C-45FE-9AAA-A1BFD90A1664}" srcOrd="0" destOrd="0" presId="urn:microsoft.com/office/officeart/2005/8/layout/vList5"/>
    <dgm:cxn modelId="{971B48B9-4C8F-4C52-8E08-834D2A24C92C}" type="presOf" srcId="{9FE855D5-7762-48E3-8F25-F5A70E7F44C1}" destId="{715ECB1C-5F80-45DC-B010-2EBF7CC38DB7}" srcOrd="0" destOrd="0" presId="urn:microsoft.com/office/officeart/2005/8/layout/vList5"/>
    <dgm:cxn modelId="{C0351E9A-62C4-4A53-B492-1C2A81F0C084}" type="presOf" srcId="{327C85C7-8D36-44F2-BCDD-81ABD48CEB23}" destId="{59B66AFA-4568-43BE-B451-9F07DC433A60}" srcOrd="0" destOrd="0" presId="urn:microsoft.com/office/officeart/2005/8/layout/vList5"/>
    <dgm:cxn modelId="{5D9143E7-67E7-41D3-A298-CD774EE5E3AC}" srcId="{90BC7920-20B1-4D99-949A-127726B7A9D7}" destId="{E0524EB8-3AF1-4AC7-9D96-98EEEEBDA3A1}" srcOrd="1" destOrd="0" parTransId="{FD2335C0-AE88-4FDA-886E-33220C4CFCBF}" sibTransId="{A33684D2-B767-4FD5-8614-FA82A1BA099A}"/>
    <dgm:cxn modelId="{68C1445A-C38A-4E72-B6FD-366F8DCF4EFB}" type="presOf" srcId="{CB493BEF-9866-4938-AC00-4AF1DDB58F1A}" destId="{AC6A6F20-FD21-4E9E-9C83-7F85820CE511}" srcOrd="0" destOrd="0" presId="urn:microsoft.com/office/officeart/2005/8/layout/vList5"/>
    <dgm:cxn modelId="{117C922A-BA93-4AC8-8C4C-D4484F98EC0E}" type="presOf" srcId="{242F023D-C666-42FB-ADDA-A457FE7BD30D}" destId="{F83A305A-A2BF-4FE5-A27E-5E08E29BF590}" srcOrd="0" destOrd="0" presId="urn:microsoft.com/office/officeart/2005/8/layout/vList5"/>
    <dgm:cxn modelId="{C31B3EE1-76ED-498A-BAC1-38CAF09593EE}" type="presOf" srcId="{2678CF5D-992A-465B-9BF3-FC3B3CF878D8}" destId="{6EDFAE80-46DE-476B-A0B3-541B4D600844}" srcOrd="0" destOrd="0" presId="urn:microsoft.com/office/officeart/2005/8/layout/vList5"/>
    <dgm:cxn modelId="{26FB316F-C5FE-4500-8FAA-07B45DF1EC32}" srcId="{242F023D-C666-42FB-ADDA-A457FE7BD30D}" destId="{CC8722F9-7110-485C-BE57-CE6E0DA6713C}" srcOrd="1" destOrd="0" parTransId="{F6EF8141-9064-4639-A802-9C729DB381B0}" sibTransId="{E7156360-AB37-426C-B585-F47B9E2B4DB9}"/>
    <dgm:cxn modelId="{9E93DD1C-7FFA-41DD-A509-2E447C855DE5}" srcId="{242F023D-C666-42FB-ADDA-A457FE7BD30D}" destId="{327C85C7-8D36-44F2-BCDD-81ABD48CEB23}" srcOrd="0" destOrd="0" parTransId="{332666B4-0159-4B9D-915E-66FFFCBDA93D}" sibTransId="{50887590-3362-496E-8CD0-4B96A71E91B8}"/>
    <dgm:cxn modelId="{2A06C78A-3F8B-429E-8B33-CBB347FC63B9}" srcId="{9FE855D5-7762-48E3-8F25-F5A70E7F44C1}" destId="{936E13E9-3CD4-4C07-AB21-14F56D800A1A}" srcOrd="1" destOrd="0" parTransId="{EF1C4333-77CB-4369-8DD0-D4E5441AC991}" sibTransId="{54922D52-17E6-48EE-9851-BB924A86BC5B}"/>
    <dgm:cxn modelId="{4422F7A0-B87A-4C3C-940A-E96DE7671176}" type="presOf" srcId="{CC8722F9-7110-485C-BE57-CE6E0DA6713C}" destId="{59B66AFA-4568-43BE-B451-9F07DC433A60}" srcOrd="0" destOrd="1" presId="urn:microsoft.com/office/officeart/2005/8/layout/vList5"/>
    <dgm:cxn modelId="{4E7D4172-31C0-42D2-B162-36E1AC200A67}" type="presOf" srcId="{936E13E9-3CD4-4C07-AB21-14F56D800A1A}" destId="{6EDFAE80-46DE-476B-A0B3-541B4D600844}" srcOrd="0" destOrd="1" presId="urn:microsoft.com/office/officeart/2005/8/layout/vList5"/>
    <dgm:cxn modelId="{45AE5CF8-3C92-4C96-91EC-115FE669DAA4}" srcId="{9FE855D5-7762-48E3-8F25-F5A70E7F44C1}" destId="{2678CF5D-992A-465B-9BF3-FC3B3CF878D8}" srcOrd="0" destOrd="0" parTransId="{A6DC1264-CC1D-4D84-9E68-059FC6077C84}" sibTransId="{E74971D4-3649-4B0E-AE4F-01B91A3FD3C7}"/>
    <dgm:cxn modelId="{1F9B90FF-4FB0-4842-8044-F70DB6EA8BB9}" type="presOf" srcId="{E0524EB8-3AF1-4AC7-9D96-98EEEEBDA3A1}" destId="{AC6A6F20-FD21-4E9E-9C83-7F85820CE511}" srcOrd="0" destOrd="1" presId="urn:microsoft.com/office/officeart/2005/8/layout/vList5"/>
    <dgm:cxn modelId="{CC7207F0-5770-4597-B15B-1908D3A36731}" srcId="{C8DB250F-4383-4515-A0E1-D68B4BE0651C}" destId="{242F023D-C666-42FB-ADDA-A457FE7BD30D}" srcOrd="0" destOrd="0" parTransId="{EE86039D-1E6A-4A86-8A2C-FE7C7A6DEC20}" sibTransId="{077FCB09-1273-4DD8-8A5F-2BF05A277DE0}"/>
    <dgm:cxn modelId="{BF5132E9-B1B2-45E6-B356-1501B3E3D583}" type="presParOf" srcId="{F95763B9-AE0D-4ED6-A677-801D076431FA}" destId="{3B0B7729-2A8C-487A-96A3-91EB8BC0B6CC}" srcOrd="0" destOrd="0" presId="urn:microsoft.com/office/officeart/2005/8/layout/vList5"/>
    <dgm:cxn modelId="{DADD57B3-DC2B-447A-8095-D806DA950875}" type="presParOf" srcId="{3B0B7729-2A8C-487A-96A3-91EB8BC0B6CC}" destId="{F83A305A-A2BF-4FE5-A27E-5E08E29BF590}" srcOrd="0" destOrd="0" presId="urn:microsoft.com/office/officeart/2005/8/layout/vList5"/>
    <dgm:cxn modelId="{CF40C3D8-105C-4593-A742-F0B7F99C44AF}" type="presParOf" srcId="{3B0B7729-2A8C-487A-96A3-91EB8BC0B6CC}" destId="{59B66AFA-4568-43BE-B451-9F07DC433A60}" srcOrd="1" destOrd="0" presId="urn:microsoft.com/office/officeart/2005/8/layout/vList5"/>
    <dgm:cxn modelId="{873D79C2-6014-4D7E-8D7B-0AB6E4DB6362}" type="presParOf" srcId="{F95763B9-AE0D-4ED6-A677-801D076431FA}" destId="{E9CB5489-3D77-4B77-B7D1-14C8B31253FB}" srcOrd="1" destOrd="0" presId="urn:microsoft.com/office/officeart/2005/8/layout/vList5"/>
    <dgm:cxn modelId="{93A3A215-645F-47C3-9395-BDE9398A8657}" type="presParOf" srcId="{F95763B9-AE0D-4ED6-A677-801D076431FA}" destId="{5E433996-F43B-4361-8139-48F5B36B157C}" srcOrd="2" destOrd="0" presId="urn:microsoft.com/office/officeart/2005/8/layout/vList5"/>
    <dgm:cxn modelId="{C0F9E7A9-EA20-489E-BA2A-B72E7F238B9B}" type="presParOf" srcId="{5E433996-F43B-4361-8139-48F5B36B157C}" destId="{6657A542-D92C-45FE-9AAA-A1BFD90A1664}" srcOrd="0" destOrd="0" presId="urn:microsoft.com/office/officeart/2005/8/layout/vList5"/>
    <dgm:cxn modelId="{97D9618D-B833-4E4F-9D5F-774FA44AD5D9}" type="presParOf" srcId="{5E433996-F43B-4361-8139-48F5B36B157C}" destId="{AC6A6F20-FD21-4E9E-9C83-7F85820CE511}" srcOrd="1" destOrd="0" presId="urn:microsoft.com/office/officeart/2005/8/layout/vList5"/>
    <dgm:cxn modelId="{F050798B-D7F0-4807-87CE-5B5FE8D8A30C}" type="presParOf" srcId="{F95763B9-AE0D-4ED6-A677-801D076431FA}" destId="{ACC7C23F-DA76-4C0C-8E6A-6F008A021FC3}" srcOrd="3" destOrd="0" presId="urn:microsoft.com/office/officeart/2005/8/layout/vList5"/>
    <dgm:cxn modelId="{BB4A1D65-4195-4173-89BD-33553734E56A}" type="presParOf" srcId="{F95763B9-AE0D-4ED6-A677-801D076431FA}" destId="{B7339543-1581-4C04-8431-568C64C40A57}" srcOrd="4" destOrd="0" presId="urn:microsoft.com/office/officeart/2005/8/layout/vList5"/>
    <dgm:cxn modelId="{A870F5F7-9BBC-4DFF-8717-BD4A7F42C89C}" type="presParOf" srcId="{B7339543-1581-4C04-8431-568C64C40A57}" destId="{715ECB1C-5F80-45DC-B010-2EBF7CC38DB7}" srcOrd="0" destOrd="0" presId="urn:microsoft.com/office/officeart/2005/8/layout/vList5"/>
    <dgm:cxn modelId="{D671C93C-6D2F-42F1-81F1-221CB2EDE8C8}" type="presParOf" srcId="{B7339543-1581-4C04-8431-568C64C40A57}" destId="{6EDFAE80-46DE-476B-A0B3-541B4D6008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66AFA-4568-43BE-B451-9F07DC433A60}">
      <dsp:nvSpPr>
        <dsp:cNvPr id="0" name=""/>
        <dsp:cNvSpPr/>
      </dsp:nvSpPr>
      <dsp:spPr>
        <a:xfrm rot="5400000">
          <a:off x="3685132" y="-1292627"/>
          <a:ext cx="1127559" cy="3998976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VP, Compliance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Finance Director</a:t>
          </a:r>
          <a:endParaRPr lang="en-US" sz="3100" kern="1200" dirty="0"/>
        </a:p>
      </dsp:txBody>
      <dsp:txXfrm rot="-5400000">
        <a:off x="2249424" y="198124"/>
        <a:ext cx="3943933" cy="1017473"/>
      </dsp:txXfrm>
    </dsp:sp>
    <dsp:sp modelId="{F83A305A-A2BF-4FE5-A27E-5E08E29BF590}">
      <dsp:nvSpPr>
        <dsp:cNvPr id="0" name=""/>
        <dsp:cNvSpPr/>
      </dsp:nvSpPr>
      <dsp:spPr>
        <a:xfrm>
          <a:off x="0" y="2135"/>
          <a:ext cx="2249424" cy="1409449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Operations</a:t>
          </a:r>
          <a:endParaRPr lang="en-US" sz="2200" kern="1200" dirty="0"/>
        </a:p>
      </dsp:txBody>
      <dsp:txXfrm>
        <a:off x="68804" y="70939"/>
        <a:ext cx="2111816" cy="1271841"/>
      </dsp:txXfrm>
    </dsp:sp>
    <dsp:sp modelId="{AC6A6F20-FD21-4E9E-9C83-7F85820CE511}">
      <dsp:nvSpPr>
        <dsp:cNvPr id="0" name=""/>
        <dsp:cNvSpPr/>
      </dsp:nvSpPr>
      <dsp:spPr>
        <a:xfrm rot="5400000">
          <a:off x="3685132" y="187293"/>
          <a:ext cx="1127559" cy="3998976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NYC Plant Manager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Safety Facilitator</a:t>
          </a:r>
          <a:endParaRPr lang="en-US" sz="3100" kern="1200" dirty="0"/>
        </a:p>
      </dsp:txBody>
      <dsp:txXfrm rot="-5400000">
        <a:off x="2249424" y="1678045"/>
        <a:ext cx="3943933" cy="1017473"/>
      </dsp:txXfrm>
    </dsp:sp>
    <dsp:sp modelId="{6657A542-D92C-45FE-9AAA-A1BFD90A1664}">
      <dsp:nvSpPr>
        <dsp:cNvPr id="0" name=""/>
        <dsp:cNvSpPr/>
      </dsp:nvSpPr>
      <dsp:spPr>
        <a:xfrm>
          <a:off x="0" y="1482056"/>
          <a:ext cx="2249424" cy="1409449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147212"/>
                <a:satOff val="21216"/>
                <a:lumOff val="23445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147212"/>
                <a:satOff val="21216"/>
                <a:lumOff val="23445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147212"/>
                <a:satOff val="21216"/>
                <a:lumOff val="234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Manufacturing</a:t>
          </a:r>
          <a:endParaRPr lang="en-US" sz="2200" kern="1200" dirty="0"/>
        </a:p>
      </dsp:txBody>
      <dsp:txXfrm>
        <a:off x="68804" y="1550860"/>
        <a:ext cx="2111816" cy="1271841"/>
      </dsp:txXfrm>
    </dsp:sp>
    <dsp:sp modelId="{6EDFAE80-46DE-476B-A0B3-541B4D600844}">
      <dsp:nvSpPr>
        <dsp:cNvPr id="0" name=""/>
        <dsp:cNvSpPr/>
      </dsp:nvSpPr>
      <dsp:spPr>
        <a:xfrm rot="5400000">
          <a:off x="3685132" y="1667214"/>
          <a:ext cx="1127559" cy="3998976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VP Sales, Midwest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Level </a:t>
          </a:r>
          <a:r>
            <a:rPr lang="en-US" sz="3100" kern="1200" dirty="0" smtClean="0"/>
            <a:t>2 </a:t>
          </a:r>
          <a:r>
            <a:rPr lang="en-US" sz="3100" kern="1200" dirty="0" smtClean="0"/>
            <a:t>Reps</a:t>
          </a:r>
          <a:endParaRPr lang="en-US" sz="3100" kern="1200" dirty="0"/>
        </a:p>
      </dsp:txBody>
      <dsp:txXfrm rot="-5400000">
        <a:off x="2249424" y="3157966"/>
        <a:ext cx="3943933" cy="1017473"/>
      </dsp:txXfrm>
    </dsp:sp>
    <dsp:sp modelId="{715ECB1C-5F80-45DC-B010-2EBF7CC38DB7}">
      <dsp:nvSpPr>
        <dsp:cNvPr id="0" name=""/>
        <dsp:cNvSpPr/>
      </dsp:nvSpPr>
      <dsp:spPr>
        <a:xfrm>
          <a:off x="0" y="2961978"/>
          <a:ext cx="2249424" cy="1409449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147212"/>
                <a:satOff val="21216"/>
                <a:lumOff val="23445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147212"/>
                <a:satOff val="21216"/>
                <a:lumOff val="23445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147212"/>
                <a:satOff val="21216"/>
                <a:lumOff val="234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Sales</a:t>
          </a:r>
          <a:endParaRPr lang="en-US" sz="2200" kern="1200" dirty="0"/>
        </a:p>
      </dsp:txBody>
      <dsp:txXfrm>
        <a:off x="68804" y="3030782"/>
        <a:ext cx="2111816" cy="1271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16E14F-75D3-4A7B-9E0A-878BD7CE51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83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6B5A8-DF24-4309-A102-32DB11C542F6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77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1676400"/>
            <a:ext cx="6096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00400"/>
            <a:ext cx="60960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96000" y="6245225"/>
            <a:ext cx="1631950" cy="476250"/>
          </a:xfrm>
        </p:spPr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4100" y="457200"/>
            <a:ext cx="1562100" cy="566896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457200"/>
            <a:ext cx="4533900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457200"/>
            <a:ext cx="624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752600"/>
            <a:ext cx="62484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60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5225"/>
            <a:ext cx="1622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4B787854-1BD8-4279-B8F9-2FCFA33F0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676400"/>
            <a:ext cx="6553200" cy="1470025"/>
          </a:xfrm>
        </p:spPr>
        <p:txBody>
          <a:bodyPr/>
          <a:lstStyle/>
          <a:p>
            <a:r>
              <a:rPr lang="en-US" b="1" dirty="0" smtClean="0"/>
              <a:t>Contoso Human Resources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Year in Review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553200" cy="1219200"/>
          </a:xfrm>
        </p:spPr>
        <p:txBody>
          <a:bodyPr/>
          <a:lstStyle/>
          <a:p>
            <a:r>
              <a:rPr lang="en-US" dirty="0" smtClean="0"/>
              <a:t>Effects of the Hiring Freeze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end of FY, 203 openings</a:t>
            </a:r>
          </a:p>
          <a:p>
            <a:r>
              <a:rPr lang="en-US" dirty="0" smtClean="0"/>
              <a:t>Staff stretched too thin</a:t>
            </a:r>
          </a:p>
          <a:p>
            <a:r>
              <a:rPr lang="en-US" dirty="0" smtClean="0"/>
              <a:t>Design Dept. running 6 weeks behind schedule</a:t>
            </a:r>
          </a:p>
          <a:p>
            <a:r>
              <a:rPr lang="en-US" dirty="0" smtClean="0"/>
              <a:t>IT cannot keep up </a:t>
            </a:r>
            <a:r>
              <a:rPr lang="en-US" smtClean="0"/>
              <a:t>with installation/maintenance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To-Do List for New FY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Streamline hiring process</a:t>
            </a:r>
          </a:p>
          <a:p>
            <a:r>
              <a:rPr lang="en-US" dirty="0" smtClean="0"/>
              <a:t>More job fairs</a:t>
            </a:r>
          </a:p>
          <a:p>
            <a:r>
              <a:rPr lang="en-US" dirty="0" smtClean="0"/>
              <a:t>Increase recruiting</a:t>
            </a:r>
          </a:p>
          <a:p>
            <a:r>
              <a:rPr lang="en-US" dirty="0" smtClean="0"/>
              <a:t>Promote from within to open lower-rank positions</a:t>
            </a:r>
            <a:endParaRPr lang="en-US" dirty="0"/>
          </a:p>
        </p:txBody>
      </p:sp>
      <p:pic>
        <p:nvPicPr>
          <p:cNvPr id="13315" name="Picture 3" descr="C:\Documents and Settings\Tim Huddleston\Local Settings\Temporary Internet Files\Content.IE5\LZP564I2\MPj03960530000[1].jpg"/>
          <p:cNvPicPr>
            <a:picLocks noChangeAspect="1" noChangeArrowheads="1"/>
          </p:cNvPicPr>
          <p:nvPr/>
        </p:nvPicPr>
        <p:blipFill>
          <a:blip r:embed="rId2"/>
          <a:srcRect l="31859" r="13251"/>
          <a:stretch>
            <a:fillRect/>
          </a:stretch>
        </p:blipFill>
        <p:spPr bwMode="auto">
          <a:xfrm>
            <a:off x="4621535" y="1981200"/>
            <a:ext cx="3150865" cy="381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Year Highlights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Achieved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Updated training programs implemented</a:t>
            </a:r>
          </a:p>
          <a:p>
            <a:r>
              <a:rPr lang="en-US" dirty="0" smtClean="0"/>
              <a:t>New benefits plans developed</a:t>
            </a:r>
          </a:p>
          <a:p>
            <a:r>
              <a:rPr lang="en-US" dirty="0" smtClean="0"/>
              <a:t>Relocations completed</a:t>
            </a:r>
          </a:p>
          <a:p>
            <a:r>
              <a:rPr lang="en-US" dirty="0" smtClean="0"/>
              <a:t>Hiring freeze lifted</a:t>
            </a:r>
          </a:p>
          <a:p>
            <a:r>
              <a:rPr lang="en-US" dirty="0" smtClean="0"/>
              <a:t>New partnerships inked with preferred recruiters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Nice “Extras”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352800" cy="4373563"/>
          </a:xfrm>
        </p:spPr>
        <p:txBody>
          <a:bodyPr/>
          <a:lstStyle/>
          <a:p>
            <a:r>
              <a:rPr lang="en-US" dirty="0" smtClean="0"/>
              <a:t>All HR directors now hold master’s degrees</a:t>
            </a:r>
          </a:p>
          <a:p>
            <a:r>
              <a:rPr lang="en-US" dirty="0" smtClean="0"/>
              <a:t>80% success rate recruiting top candidates</a:t>
            </a:r>
          </a:p>
          <a:p>
            <a:r>
              <a:rPr lang="en-US" dirty="0" smtClean="0"/>
              <a:t>Mike Jones named “HR Rep of the Year”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1266" name="Picture 2" descr="C:\Documents and Settings\Tim Huddleston\Local Settings\Temporary Internet Files\Content.IE5\C2638WO5\MPj040234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36883"/>
          <a:stretch>
            <a:fillRect/>
          </a:stretch>
        </p:blipFill>
        <p:spPr bwMode="auto">
          <a:xfrm>
            <a:off x="4946800" y="1981201"/>
            <a:ext cx="2825600" cy="35813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Performance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738" indent="0">
              <a:buNone/>
            </a:pPr>
            <a:r>
              <a:rPr lang="en-US" dirty="0" smtClean="0"/>
              <a:t>Ended year 10% below budget, due to:</a:t>
            </a:r>
          </a:p>
          <a:p>
            <a:r>
              <a:rPr lang="en-US" dirty="0" smtClean="0"/>
              <a:t>Reduced travel expenses</a:t>
            </a:r>
          </a:p>
          <a:p>
            <a:r>
              <a:rPr lang="en-US" dirty="0" smtClean="0"/>
              <a:t>Reassigned staff duties rather than filling vacancies</a:t>
            </a:r>
          </a:p>
          <a:p>
            <a:r>
              <a:rPr lang="en-US" dirty="0" smtClean="0"/>
              <a:t>Gained efficiencies through outsourcing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Ahead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74837"/>
            <a:ext cx="3429000" cy="4373563"/>
          </a:xfrm>
        </p:spPr>
        <p:txBody>
          <a:bodyPr/>
          <a:lstStyle/>
          <a:p>
            <a:r>
              <a:rPr lang="en-US" dirty="0" smtClean="0"/>
              <a:t>PC systems upgrades</a:t>
            </a:r>
          </a:p>
          <a:p>
            <a:r>
              <a:rPr lang="en-US" dirty="0" smtClean="0"/>
              <a:t>New office equipment</a:t>
            </a:r>
          </a:p>
          <a:p>
            <a:r>
              <a:rPr lang="en-US" dirty="0" smtClean="0"/>
              <a:t>Outsourcing contracts expire</a:t>
            </a:r>
          </a:p>
          <a:p>
            <a:r>
              <a:rPr lang="en-US" dirty="0" smtClean="0"/>
              <a:t>Deferred bonuses kick in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84411" y="1905000"/>
            <a:ext cx="2806589" cy="393447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Hiring Picture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Must-Fill Positions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138049"/>
              </p:ext>
            </p:extLst>
          </p:nvPr>
        </p:nvGraphicFramePr>
        <p:xfrm>
          <a:off x="1447800" y="1752600"/>
          <a:ext cx="62484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Contoso HR Year in Review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87854-1BD8-4279-B8F9-2FCFA33F0ED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rrored buildings design template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Mirrored buildings design template</Template>
  <TotalTime>6</TotalTime>
  <Words>254</Words>
  <Application>Microsoft Office PowerPoint</Application>
  <PresentationFormat>On-screen Show (4:3)</PresentationFormat>
  <Paragraphs>73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Mirrored buildings design template</vt:lpstr>
      <vt:lpstr>Contoso Human Resources</vt:lpstr>
      <vt:lpstr>Fiscal Year Highlights</vt:lpstr>
      <vt:lpstr>Goals Achieved</vt:lpstr>
      <vt:lpstr>Some Nice “Extras”</vt:lpstr>
      <vt:lpstr>Budget Performance</vt:lpstr>
      <vt:lpstr>Budget Highlights</vt:lpstr>
      <vt:lpstr>Challenges Ahead</vt:lpstr>
      <vt:lpstr>The Hiring Picture</vt:lpstr>
      <vt:lpstr>Must-Fill Positions</vt:lpstr>
      <vt:lpstr>Effects of the Hiring Freeze</vt:lpstr>
      <vt:lpstr>Action items</vt:lpstr>
      <vt:lpstr>To-Do List for New FY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 Human Resources</dc:title>
  <dc:subject>Human Resources Review</dc:subject>
  <dc:creator>Student Name</dc:creator>
  <cp:keywords>HR, Human Resources</cp:keywords>
  <dc:description>Draft 1</dc:description>
  <cp:lastModifiedBy>Alice Rodriguez</cp:lastModifiedBy>
  <cp:revision>27</cp:revision>
  <dcterms:created xsi:type="dcterms:W3CDTF">2006-12-18T22:19:43Z</dcterms:created>
  <dcterms:modified xsi:type="dcterms:W3CDTF">2013-03-04T21:37:35Z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TC011594381033</vt:lpwstr>
  </property>
</Properties>
</file>